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75" r:id="rId4"/>
    <p:sldId id="276" r:id="rId5"/>
    <p:sldId id="282" r:id="rId6"/>
    <p:sldId id="277" r:id="rId7"/>
    <p:sldId id="281" r:id="rId8"/>
    <p:sldId id="283" r:id="rId9"/>
    <p:sldId id="280" r:id="rId10"/>
    <p:sldId id="279" r:id="rId11"/>
    <p:sldId id="258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AppleSDGothicNeoEB00" panose="02000503000000000000" pitchFamily="2" charset="-127"/>
      <p:regular r:id="rId16"/>
    </p:embeddedFont>
    <p:embeddedFont>
      <p:font typeface="AppleSDGothicNeoL00" panose="02000503000000000000" pitchFamily="2" charset="-127"/>
      <p:regular r:id="rId17"/>
    </p:embeddedFont>
    <p:embeddedFont>
      <p:font typeface="Pretendard Medium" panose="02000603000000020004" pitchFamily="50" charset="-127"/>
      <p:regular r:id="rId18"/>
    </p:embeddedFont>
    <p:embeddedFont>
      <p:font typeface="AppleSDGothicNeoH00" panose="02000503000000000000" pitchFamily="2" charset="-127"/>
      <p:regular r:id="rId19"/>
    </p:embeddedFont>
    <p:embeddedFont>
      <p:font typeface="Pretendard" panose="02000803000000020004" pitchFamily="2" charset="-127"/>
      <p:regular r:id="rId20"/>
      <p:bold r:id="rId21"/>
    </p:embeddedFont>
    <p:embeddedFont>
      <p:font typeface="AppleSDGothicNeoT00" panose="02000503000000000000" pitchFamily="2" charset="-127"/>
      <p:regular r:id="rId22"/>
    </p:embeddedFont>
    <p:embeddedFont>
      <p:font typeface="LG스마트체 Regular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66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EE3"/>
    <a:srgbClr val="2C35CE"/>
    <a:srgbClr val="2B35CB"/>
    <a:srgbClr val="007CFD"/>
    <a:srgbClr val="604B8B"/>
    <a:srgbClr val="5F4A8B"/>
    <a:srgbClr val="C293FF"/>
    <a:srgbClr val="066DFD"/>
    <a:srgbClr val="046DFD"/>
    <a:srgbClr val="004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72" y="232"/>
      </p:cViewPr>
      <p:guideLst>
        <p:guide orient="horz" pos="2160"/>
        <p:guide pos="3840"/>
        <p:guide pos="665"/>
        <p:guide pos="66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37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FD270-29BA-469D-A3AD-35F81876C31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53308-5B7D-469B-B5E2-2BE22106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3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4DF1-CEF8-48D4-84EF-D9C82A734F5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9E67-9D27-447B-8E18-B95BB22DB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80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34963" y="0"/>
            <a:ext cx="59404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334963" y="1806854"/>
            <a:ext cx="5400675" cy="3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2" y="6345238"/>
            <a:ext cx="11522075" cy="30109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defRPr>
            </a:lvl1pPr>
            <a:lvl2pPr>
              <a:defRPr sz="100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defRPr>
            </a:lvl2pPr>
            <a:lvl3pPr>
              <a:defRPr sz="100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defRPr>
            </a:lvl3pPr>
            <a:lvl4pPr>
              <a:defRPr sz="100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defRPr>
            </a:lvl4pPr>
            <a:lvl5pPr>
              <a:defRPr sz="100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defRPr>
            </a:lvl5pPr>
          </a:lstStyle>
          <a:p>
            <a:pPr lvl="0"/>
            <a:r>
              <a:rPr lang="ko-KR" altLang="en-US" dirty="0" err="1" smtClean="0"/>
              <a:t>ㅌㅌㅌ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456363" y="1806854"/>
            <a:ext cx="5400675" cy="3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1" cy="549275"/>
          </a:xfrm>
          <a:prstGeom prst="rect">
            <a:avLst/>
          </a:prstGeom>
          <a:gradFill flip="none" rotWithShape="1">
            <a:gsLst>
              <a:gs pos="100000">
                <a:srgbClr val="007CFD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6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4DF1-CEF8-48D4-84EF-D9C82A734F5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9E67-9D27-447B-8E18-B95BB22DB5C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34963" y="0"/>
            <a:ext cx="59404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334963" y="1806854"/>
            <a:ext cx="5400675" cy="3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2001" cy="549275"/>
          </a:xfrm>
          <a:prstGeom prst="rect">
            <a:avLst/>
          </a:prstGeom>
          <a:gradFill flip="none" rotWithShape="1">
            <a:gsLst>
              <a:gs pos="100000">
                <a:srgbClr val="007CFD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66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4DF1-CEF8-48D4-84EF-D9C82A734F5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9E67-9D27-447B-8E18-B95BB22DB5C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34963" y="0"/>
            <a:ext cx="59404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4021"/>
            <a:ext cx="478350" cy="481232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0"/>
            <a:ext cx="12192001" cy="549275"/>
          </a:xfrm>
          <a:prstGeom prst="rect">
            <a:avLst/>
          </a:prstGeom>
          <a:gradFill flip="none" rotWithShape="1">
            <a:gsLst>
              <a:gs pos="100000">
                <a:srgbClr val="007CFD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2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4DF1-CEF8-48D4-84EF-D9C82A734F5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9E67-9D27-447B-8E18-B95BB22DB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69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4DF1-CEF8-48D4-84EF-D9C82A734F5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9E67-9D27-447B-8E18-B95BB22DB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67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44DF1-CEF8-48D4-84EF-D9C82A734F5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59E67-9D27-447B-8E18-B95BB22DB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0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1" r:id="rId5"/>
    <p:sldLayoutId id="2147483652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pos="4067" userDrawn="1">
          <p15:clr>
            <a:srgbClr val="F26B43"/>
          </p15:clr>
        </p15:guide>
        <p15:guide id="4" pos="3613" userDrawn="1">
          <p15:clr>
            <a:srgbClr val="F26B43"/>
          </p15:clr>
        </p15:guide>
        <p15:guide id="5" orient="horz" pos="2260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7" pos="211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orient="horz" pos="236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orient="horz" pos="799" userDrawn="1">
          <p15:clr>
            <a:srgbClr val="F26B43"/>
          </p15:clr>
        </p15:guide>
        <p15:guide id="12" pos="7015" userDrawn="1">
          <p15:clr>
            <a:srgbClr val="F26B43"/>
          </p15:clr>
        </p15:guide>
        <p15:guide id="13" pos="6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100000">
                <a:srgbClr val="007CFD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1709929"/>
            <a:ext cx="12192001" cy="171907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709929"/>
            <a:ext cx="12192001" cy="149920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55688" y="1956040"/>
            <a:ext cx="5940425" cy="559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해석가능인공지능 </a:t>
            </a:r>
            <a:r>
              <a:rPr lang="ko-KR" altLang="en-US" sz="3200" dirty="0" err="1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최종발표</a:t>
            </a:r>
            <a:endParaRPr lang="ko-KR" altLang="en-US" sz="32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5688" y="2515945"/>
            <a:ext cx="5940425" cy="559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연재팀</a:t>
            </a:r>
            <a:r>
              <a:rPr lang="ko-KR" altLang="en-US" sz="2000" dirty="0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| </a:t>
            </a:r>
            <a:r>
              <a:rPr lang="ko-KR" altLang="en-US" sz="1400" dirty="0" err="1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임연재</a:t>
            </a:r>
            <a:r>
              <a:rPr lang="en-US" altLang="ko-KR" sz="1400" dirty="0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조원빈</a:t>
            </a:r>
            <a:endParaRPr lang="ko-KR" altLang="en-US" sz="20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4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한계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의의점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결과물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60"/>
          <p:cNvSpPr/>
          <p:nvPr/>
        </p:nvSpPr>
        <p:spPr>
          <a:xfrm>
            <a:off x="1055689" y="3038222"/>
            <a:ext cx="2830512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생각보다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Neutral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한 상담 데이터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8" name="직사각형 60"/>
          <p:cNvSpPr/>
          <p:nvPr/>
        </p:nvSpPr>
        <p:spPr>
          <a:xfrm>
            <a:off x="1055689" y="3923414"/>
            <a:ext cx="3787244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Shap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라이브러리의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pipline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관련 시각화 </a:t>
            </a:r>
            <a:r>
              <a:rPr lang="ko-KR" altLang="en-US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미지원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9" name="직사각형 60"/>
          <p:cNvSpPr/>
          <p:nvPr/>
        </p:nvSpPr>
        <p:spPr>
          <a:xfrm>
            <a:off x="1055689" y="4808606"/>
            <a:ext cx="3787244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3. AI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모델 성능의 한계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0" name="직사각형 60"/>
          <p:cNvSpPr/>
          <p:nvPr/>
        </p:nvSpPr>
        <p:spPr>
          <a:xfrm>
            <a:off x="1055689" y="2008814"/>
            <a:ext cx="2830512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한계</a:t>
            </a:r>
            <a:endParaRPr lang="ko-KR" altLang="en-US" sz="32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1" name="직사각형 60"/>
          <p:cNvSpPr/>
          <p:nvPr/>
        </p:nvSpPr>
        <p:spPr>
          <a:xfrm>
            <a:off x="6456363" y="3038222"/>
            <a:ext cx="2830512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텍스트 데이터의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SHAP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분석 진행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2" name="직사각형 60"/>
          <p:cNvSpPr/>
          <p:nvPr/>
        </p:nvSpPr>
        <p:spPr>
          <a:xfrm>
            <a:off x="6456363" y="3923414"/>
            <a:ext cx="3787244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대규모 언어 모델인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BERT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활용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3" name="직사각형 60"/>
          <p:cNvSpPr/>
          <p:nvPr/>
        </p:nvSpPr>
        <p:spPr>
          <a:xfrm>
            <a:off x="6456363" y="4808606"/>
            <a:ext cx="4068762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앞으로의 민원 데이터를 통한 상세 감정 분석의 필요성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4" name="직사각형 60"/>
          <p:cNvSpPr/>
          <p:nvPr/>
        </p:nvSpPr>
        <p:spPr>
          <a:xfrm>
            <a:off x="6456363" y="2008814"/>
            <a:ext cx="2830512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2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의의점</a:t>
            </a:r>
            <a:endParaRPr lang="ko-KR" altLang="en-US" sz="32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5" name="직사각형 60"/>
          <p:cNvSpPr/>
          <p:nvPr/>
        </p:nvSpPr>
        <p:spPr>
          <a:xfrm>
            <a:off x="1055689" y="5642625"/>
            <a:ext cx="3787244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4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데이터의 한계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6" name="직사각형 60"/>
          <p:cNvSpPr/>
          <p:nvPr/>
        </p:nvSpPr>
        <p:spPr>
          <a:xfrm>
            <a:off x="6456363" y="5642625"/>
            <a:ext cx="4068762" cy="39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4. </a:t>
            </a:r>
            <a:r>
              <a:rPr lang="ko-KR" altLang="en-US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공공응대를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넘은 사적인 영역의 데이터 분석의 필요성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0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100000">
                <a:srgbClr val="007CFD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25786" y="3371449"/>
            <a:ext cx="5940425" cy="559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EOD</a:t>
            </a:r>
            <a:endParaRPr lang="ko-KR" altLang="en-US" sz="80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49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배경 설명 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1906587"/>
            <a:ext cx="2828925" cy="2828925"/>
          </a:xfrm>
          <a:prstGeom prst="rect">
            <a:avLst/>
          </a:prstGeom>
        </p:spPr>
      </p:pic>
      <p:sp>
        <p:nvSpPr>
          <p:cNvPr id="30" name="직사각형 60"/>
          <p:cNvSpPr/>
          <p:nvPr/>
        </p:nvSpPr>
        <p:spPr>
          <a:xfrm>
            <a:off x="1701810" y="4837112"/>
            <a:ext cx="2632054" cy="48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고객응대근로자의 고충 파악</a:t>
            </a:r>
            <a:endParaRPr lang="ko-KR" altLang="en-US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2" name="직사각형 60"/>
          <p:cNvSpPr/>
          <p:nvPr/>
        </p:nvSpPr>
        <p:spPr>
          <a:xfrm>
            <a:off x="7670810" y="4837112"/>
            <a:ext cx="2632054" cy="48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근로자 보호 방안 마련</a:t>
            </a:r>
            <a:endParaRPr lang="ko-KR" altLang="en-US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2179638"/>
            <a:ext cx="2143124" cy="214312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013325" y="4988983"/>
            <a:ext cx="2165350" cy="247650"/>
          </a:xfrm>
          <a:prstGeom prst="rightArrow">
            <a:avLst>
              <a:gd name="adj1" fmla="val 50000"/>
              <a:gd name="adj2" fmla="val 75641"/>
            </a:avLst>
          </a:prstGeom>
          <a:gradFill>
            <a:gsLst>
              <a:gs pos="100000">
                <a:srgbClr val="2C35CE"/>
              </a:gs>
              <a:gs pos="0">
                <a:srgbClr val="395EE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029" y="7168089"/>
            <a:ext cx="6177332" cy="1663128"/>
          </a:xfrm>
          <a:prstGeom prst="rect">
            <a:avLst/>
          </a:prstGeom>
        </p:spPr>
      </p:pic>
      <p:sp>
        <p:nvSpPr>
          <p:cNvPr id="37" name="직사각형 60"/>
          <p:cNvSpPr/>
          <p:nvPr/>
        </p:nvSpPr>
        <p:spPr>
          <a:xfrm>
            <a:off x="4779973" y="2929824"/>
            <a:ext cx="2632054" cy="1360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텍스트로 변환된 </a:t>
            </a:r>
            <a:r>
              <a:rPr lang="ko-KR" altLang="en-US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음성데이터</a:t>
            </a:r>
            <a:endParaRPr lang="en-US" altLang="ko-KR" sz="1400" dirty="0" smtClean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+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Sentiment Analysis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+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XAI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2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275388" y="5149850"/>
            <a:ext cx="4860925" cy="50165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배경 설명 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직사각형 60"/>
          <p:cNvSpPr/>
          <p:nvPr/>
        </p:nvSpPr>
        <p:spPr>
          <a:xfrm>
            <a:off x="6488113" y="2146470"/>
            <a:ext cx="3801003" cy="64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1.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KoBERT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Sentiment Analysis :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Acc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72%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6" y="2431758"/>
            <a:ext cx="4608512" cy="3173234"/>
          </a:xfrm>
          <a:prstGeom prst="rect">
            <a:avLst/>
          </a:prstGeom>
        </p:spPr>
      </p:pic>
      <p:sp>
        <p:nvSpPr>
          <p:cNvPr id="14" name="직사각형 60"/>
          <p:cNvSpPr/>
          <p:nvPr/>
        </p:nvSpPr>
        <p:spPr>
          <a:xfrm>
            <a:off x="2115355" y="1828799"/>
            <a:ext cx="2632054" cy="44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텍스트 </a:t>
            </a:r>
            <a:r>
              <a:rPr lang="ko-KR" altLang="en-US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마이닝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수업 中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5" name="직사각형 60"/>
          <p:cNvSpPr/>
          <p:nvPr/>
        </p:nvSpPr>
        <p:spPr>
          <a:xfrm>
            <a:off x="6488113" y="3660391"/>
            <a:ext cx="4020079" cy="64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 LSTM Intent Classification Analysis: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Acc</a:t>
            </a:r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81% 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6" name="직사각형 60"/>
          <p:cNvSpPr/>
          <p:nvPr/>
        </p:nvSpPr>
        <p:spPr>
          <a:xfrm>
            <a:off x="6488113" y="4364204"/>
            <a:ext cx="4020079" cy="64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3.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KoElectra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Sentiment Analysis :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Acc</a:t>
            </a:r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86% 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7" name="직사각형 60"/>
          <p:cNvSpPr/>
          <p:nvPr/>
        </p:nvSpPr>
        <p:spPr>
          <a:xfrm>
            <a:off x="6488113" y="5068017"/>
            <a:ext cx="4648200" cy="64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4.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matthewburke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/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korean_sentiment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BERT : </a:t>
            </a:r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Acc</a:t>
            </a:r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90%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대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8" name="직사각형 60"/>
          <p:cNvSpPr/>
          <p:nvPr/>
        </p:nvSpPr>
        <p:spPr>
          <a:xfrm>
            <a:off x="6488113" y="3060767"/>
            <a:ext cx="4020079" cy="3266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중간 발표 및 피드백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2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/>
      <p:bldP spid="15" grpId="0"/>
      <p:bldP spid="16" grpId="0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도출 과정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55689" y="2448676"/>
            <a:ext cx="10080624" cy="1371102"/>
            <a:chOff x="1055689" y="2448676"/>
            <a:chExt cx="10080624" cy="1371102"/>
          </a:xfrm>
        </p:grpSpPr>
        <p:sp>
          <p:nvSpPr>
            <p:cNvPr id="14" name="직사각형 60"/>
            <p:cNvSpPr/>
            <p:nvPr/>
          </p:nvSpPr>
          <p:spPr>
            <a:xfrm>
              <a:off x="1055689" y="3429000"/>
              <a:ext cx="1356644" cy="39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텍스트 전처리</a:t>
              </a:r>
              <a:endParaRPr lang="ko-KR" altLang="en-US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6" name="직사각형 60"/>
            <p:cNvSpPr/>
            <p:nvPr/>
          </p:nvSpPr>
          <p:spPr>
            <a:xfrm>
              <a:off x="3453451" y="2448676"/>
              <a:ext cx="1662561" cy="39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BERT</a:t>
              </a:r>
              <a:endParaRPr lang="ko-KR" altLang="en-US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7" name="직사각형 60"/>
            <p:cNvSpPr/>
            <p:nvPr/>
          </p:nvSpPr>
          <p:spPr>
            <a:xfrm>
              <a:off x="6938951" y="2448676"/>
              <a:ext cx="1662561" cy="39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SHAP</a:t>
              </a:r>
              <a:endParaRPr lang="ko-KR" altLang="en-US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8" name="직사각형 60"/>
            <p:cNvSpPr/>
            <p:nvPr/>
          </p:nvSpPr>
          <p:spPr>
            <a:xfrm>
              <a:off x="9473752" y="3429000"/>
              <a:ext cx="1662561" cy="39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결과물 도출</a:t>
              </a:r>
              <a:endParaRPr lang="ko-KR" altLang="en-US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cxnSp>
          <p:nvCxnSpPr>
            <p:cNvPr id="12" name="꺾인 연결선 11"/>
            <p:cNvCxnSpPr>
              <a:stCxn id="14" idx="0"/>
              <a:endCxn id="6" idx="1"/>
            </p:cNvCxnSpPr>
            <p:nvPr/>
          </p:nvCxnSpPr>
          <p:spPr>
            <a:xfrm rot="5400000" flipH="1" flipV="1">
              <a:off x="2201264" y="2176813"/>
              <a:ext cx="784935" cy="171944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6" idx="3"/>
              <a:endCxn id="7" idx="1"/>
            </p:cNvCxnSpPr>
            <p:nvPr/>
          </p:nvCxnSpPr>
          <p:spPr>
            <a:xfrm>
              <a:off x="5116012" y="2644065"/>
              <a:ext cx="182293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7" idx="3"/>
              <a:endCxn id="8" idx="0"/>
            </p:cNvCxnSpPr>
            <p:nvPr/>
          </p:nvCxnSpPr>
          <p:spPr>
            <a:xfrm>
              <a:off x="8601512" y="2644065"/>
              <a:ext cx="1703521" cy="7849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1734010" y="3819778"/>
            <a:ext cx="8571023" cy="1105470"/>
            <a:chOff x="1734010" y="3819778"/>
            <a:chExt cx="8571023" cy="1105470"/>
          </a:xfrm>
        </p:grpSpPr>
        <p:sp>
          <p:nvSpPr>
            <p:cNvPr id="9" name="직사각형 60"/>
            <p:cNvSpPr/>
            <p:nvPr/>
          </p:nvSpPr>
          <p:spPr>
            <a:xfrm>
              <a:off x="3453451" y="4534470"/>
              <a:ext cx="1662561" cy="39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BERT</a:t>
              </a:r>
              <a:endParaRPr lang="ko-KR" altLang="en-US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10" name="직사각형 60"/>
            <p:cNvSpPr/>
            <p:nvPr/>
          </p:nvSpPr>
          <p:spPr>
            <a:xfrm>
              <a:off x="6938951" y="4534470"/>
              <a:ext cx="1662561" cy="39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SHAP</a:t>
              </a:r>
              <a:endParaRPr lang="ko-KR" altLang="en-US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cxnSp>
          <p:nvCxnSpPr>
            <p:cNvPr id="19" name="꺾인 연결선 18"/>
            <p:cNvCxnSpPr>
              <a:stCxn id="14" idx="2"/>
            </p:cNvCxnSpPr>
            <p:nvPr/>
          </p:nvCxnSpPr>
          <p:spPr>
            <a:xfrm rot="16200000" flipH="1">
              <a:off x="2134192" y="3419596"/>
              <a:ext cx="919078" cy="171944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9" idx="3"/>
              <a:endCxn id="10" idx="1"/>
            </p:cNvCxnSpPr>
            <p:nvPr/>
          </p:nvCxnSpPr>
          <p:spPr>
            <a:xfrm>
              <a:off x="5116012" y="4729859"/>
              <a:ext cx="182293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endCxn id="8" idx="2"/>
            </p:cNvCxnSpPr>
            <p:nvPr/>
          </p:nvCxnSpPr>
          <p:spPr>
            <a:xfrm flipV="1">
              <a:off x="8601512" y="3819778"/>
              <a:ext cx="1703521" cy="9190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60"/>
          <p:cNvSpPr/>
          <p:nvPr/>
        </p:nvSpPr>
        <p:spPr>
          <a:xfrm>
            <a:off x="3453451" y="5249163"/>
            <a:ext cx="1662561" cy="390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HuggingFace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1" name="직사각형 60"/>
          <p:cNvSpPr/>
          <p:nvPr/>
        </p:nvSpPr>
        <p:spPr>
          <a:xfrm>
            <a:off x="3453451" y="1663740"/>
            <a:ext cx="1662561" cy="390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KoBERT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2" name="직사각형 60"/>
          <p:cNvSpPr/>
          <p:nvPr/>
        </p:nvSpPr>
        <p:spPr>
          <a:xfrm>
            <a:off x="6938951" y="1663740"/>
            <a:ext cx="1662561" cy="390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6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가지 감정 다중 분류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3" name="직사각형 60"/>
          <p:cNvSpPr/>
          <p:nvPr/>
        </p:nvSpPr>
        <p:spPr>
          <a:xfrm>
            <a:off x="6938951" y="5218921"/>
            <a:ext cx="1662561" cy="390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가지 감정 분류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19540" t="10650"/>
          <a:stretch/>
        </p:blipFill>
        <p:spPr>
          <a:xfrm>
            <a:off x="6938950" y="1288598"/>
            <a:ext cx="4918087" cy="27658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3305" t="-1622"/>
          <a:stretch/>
        </p:blipFill>
        <p:spPr>
          <a:xfrm>
            <a:off x="2519872" y="1982613"/>
            <a:ext cx="3529717" cy="39582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25" y="4836793"/>
            <a:ext cx="3951589" cy="1482333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179996" y="4150692"/>
            <a:ext cx="6677041" cy="2165821"/>
            <a:chOff x="5332396" y="4150692"/>
            <a:chExt cx="6677041" cy="216582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l="29113" t="41177"/>
            <a:stretch/>
          </p:blipFill>
          <p:spPr>
            <a:xfrm>
              <a:off x="5332396" y="5211700"/>
              <a:ext cx="6677041" cy="1104813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/>
            <a:srcRect r="72321" b="58253"/>
            <a:stretch/>
          </p:blipFill>
          <p:spPr>
            <a:xfrm>
              <a:off x="7554860" y="4150692"/>
              <a:ext cx="4302177" cy="1293860"/>
            </a:xfrm>
            <a:prstGeom prst="rect">
              <a:avLst/>
            </a:prstGeom>
          </p:spPr>
        </p:pic>
      </p:grpSp>
      <p:sp>
        <p:nvSpPr>
          <p:cNvPr id="28" name="직사각형 60"/>
          <p:cNvSpPr/>
          <p:nvPr/>
        </p:nvSpPr>
        <p:spPr>
          <a:xfrm>
            <a:off x="2593731" y="3428998"/>
            <a:ext cx="2522282" cy="3907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AI HUB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공공분야 고객응대 데이터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결과물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직사각형 60"/>
          <p:cNvSpPr/>
          <p:nvPr/>
        </p:nvSpPr>
        <p:spPr>
          <a:xfrm>
            <a:off x="3679386" y="1648326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Sentiment Analysis </a:t>
            </a:r>
            <a:r>
              <a:rPr lang="ko-KR" altLang="en-US" sz="1400" b="1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中</a:t>
            </a:r>
            <a:endParaRPr lang="ko-KR" altLang="en-US" sz="1400" b="1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41" name="직사각형 60"/>
          <p:cNvSpPr/>
          <p:nvPr/>
        </p:nvSpPr>
        <p:spPr>
          <a:xfrm>
            <a:off x="3679386" y="2109651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LABEL_0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부정  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|   LABEL_1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긍정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8" name="직사각형 60"/>
          <p:cNvSpPr/>
          <p:nvPr/>
        </p:nvSpPr>
        <p:spPr>
          <a:xfrm>
            <a:off x="1055688" y="5985268"/>
            <a:ext cx="4666100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종업원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9" name="직사각형 60"/>
          <p:cNvSpPr/>
          <p:nvPr/>
        </p:nvSpPr>
        <p:spPr>
          <a:xfrm>
            <a:off x="6456363" y="5985268"/>
            <a:ext cx="4666100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민원인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0" name="직사각형 60"/>
          <p:cNvSpPr/>
          <p:nvPr/>
        </p:nvSpPr>
        <p:spPr>
          <a:xfrm>
            <a:off x="3679386" y="2693049"/>
            <a:ext cx="4833227" cy="39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[  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감정 점수 평균 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(6863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문장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1:1 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비율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 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]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561" y="3134795"/>
            <a:ext cx="3870530" cy="29042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3142819"/>
            <a:ext cx="3778980" cy="289618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222160" y="3348276"/>
            <a:ext cx="1375740" cy="1241990"/>
            <a:chOff x="7231685" y="3348276"/>
            <a:chExt cx="1375740" cy="1241990"/>
          </a:xfrm>
        </p:grpSpPr>
        <p:sp>
          <p:nvSpPr>
            <p:cNvPr id="3" name="직사각형 2"/>
            <p:cNvSpPr/>
            <p:nvPr/>
          </p:nvSpPr>
          <p:spPr>
            <a:xfrm>
              <a:off x="7231686" y="3348276"/>
              <a:ext cx="1375739" cy="604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31686" y="4529798"/>
              <a:ext cx="1375739" cy="604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7306106" y="3273857"/>
              <a:ext cx="1226898" cy="1375739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2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결과물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8" y="2382980"/>
            <a:ext cx="10722543" cy="1492357"/>
          </a:xfrm>
          <a:prstGeom prst="rect">
            <a:avLst/>
          </a:prstGeom>
        </p:spPr>
      </p:pic>
      <p:sp>
        <p:nvSpPr>
          <p:cNvPr id="29" name="직사각형 60"/>
          <p:cNvSpPr/>
          <p:nvPr/>
        </p:nvSpPr>
        <p:spPr>
          <a:xfrm>
            <a:off x="3679386" y="1648326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민원인 데이터 中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41" name="직사각형 60"/>
          <p:cNvSpPr/>
          <p:nvPr/>
        </p:nvSpPr>
        <p:spPr>
          <a:xfrm>
            <a:off x="3679386" y="4175518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LABEL_0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부정  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|   LABEL_1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긍정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" y="4845696"/>
            <a:ext cx="10722543" cy="14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결과물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직사각형 60"/>
          <p:cNvSpPr/>
          <p:nvPr/>
        </p:nvSpPr>
        <p:spPr>
          <a:xfrm>
            <a:off x="3679386" y="1648326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민원인 데이터 中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6" name="직사각형 60"/>
          <p:cNvSpPr/>
          <p:nvPr/>
        </p:nvSpPr>
        <p:spPr>
          <a:xfrm>
            <a:off x="3679386" y="4175518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LABEL_0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부정  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|   LABEL_1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긍정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" y="2402785"/>
            <a:ext cx="10593389" cy="14743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8" y="4705227"/>
            <a:ext cx="10593389" cy="14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결과물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결과물      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직사각형 60"/>
          <p:cNvSpPr/>
          <p:nvPr/>
        </p:nvSpPr>
        <p:spPr>
          <a:xfrm>
            <a:off x="772035" y="1648326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10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번의 주고 받은 대화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dialog SHAP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분석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921"/>
          <a:stretch/>
        </p:blipFill>
        <p:spPr>
          <a:xfrm>
            <a:off x="669359" y="2857499"/>
            <a:ext cx="5066279" cy="3219743"/>
          </a:xfrm>
          <a:prstGeom prst="rect">
            <a:avLst/>
          </a:prstGeom>
        </p:spPr>
      </p:pic>
      <p:sp>
        <p:nvSpPr>
          <p:cNvPr id="9" name="직사각형 60"/>
          <p:cNvSpPr/>
          <p:nvPr/>
        </p:nvSpPr>
        <p:spPr>
          <a:xfrm>
            <a:off x="772035" y="2143626"/>
            <a:ext cx="4833227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LABEL_1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긍정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0" name="직사각형 60"/>
          <p:cNvSpPr/>
          <p:nvPr/>
        </p:nvSpPr>
        <p:spPr>
          <a:xfrm>
            <a:off x="6456363" y="1648326"/>
            <a:ext cx="4833227" cy="39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100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번의 민원인 </a:t>
            </a:r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dialog SHAP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분석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2" name="직사각형 60"/>
          <p:cNvSpPr/>
          <p:nvPr/>
        </p:nvSpPr>
        <p:spPr>
          <a:xfrm>
            <a:off x="6456363" y="2143626"/>
            <a:ext cx="4833227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LABEL_0 : </a:t>
            </a:r>
            <a:r>
              <a:rPr lang="ko-KR" altLang="en-US" sz="1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부정</a:t>
            </a:r>
            <a:endParaRPr lang="ko-KR" altLang="en-US" sz="1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09" y="2999143"/>
            <a:ext cx="5024541" cy="30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0"/>
          <p:cNvSpPr/>
          <p:nvPr/>
        </p:nvSpPr>
        <p:spPr>
          <a:xfrm>
            <a:off x="638825" y="5618010"/>
            <a:ext cx="5096814" cy="492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민원인은 부정적인 상황에 의해 고객응대 근로자를 맞이하기 때문임 </a:t>
            </a:r>
            <a:endParaRPr lang="ko-KR" altLang="en-US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직사각형 60"/>
          <p:cNvSpPr/>
          <p:nvPr/>
        </p:nvSpPr>
        <p:spPr>
          <a:xfrm>
            <a:off x="638825" y="4462519"/>
            <a:ext cx="5096814" cy="492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뭐꼬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등의 날카로운 말들은 단순 텍스트로는 드러나지 않음</a:t>
            </a:r>
            <a:endParaRPr lang="ko-KR" altLang="en-US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직사각형 60"/>
          <p:cNvSpPr/>
          <p:nvPr/>
        </p:nvSpPr>
        <p:spPr>
          <a:xfrm>
            <a:off x="638825" y="3298888"/>
            <a:ext cx="5096814" cy="492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부정적인 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context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에도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두드러지게 심한 말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폭언 등</a:t>
            </a:r>
            <a:r>
              <a:rPr lang="en-US" altLang="ko-KR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사용하지 않음</a:t>
            </a:r>
            <a:endParaRPr lang="ko-KR" altLang="en-US" sz="1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4963" y="0"/>
            <a:ext cx="5940425" cy="54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해석 및 시사점 도출</a:t>
            </a:r>
            <a:endParaRPr lang="ko-KR" altLang="en-US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0866" y="224353"/>
            <a:ext cx="9836171" cy="3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 설명        결과물      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해석 및 시사점 도출 </a:t>
            </a:r>
            <a:r>
              <a:rPr lang="en-US" altLang="ko-KR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endParaRPr lang="ko-KR" altLang="en-US" sz="1100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직사각형 60"/>
          <p:cNvSpPr/>
          <p:nvPr/>
        </p:nvSpPr>
        <p:spPr>
          <a:xfrm>
            <a:off x="638825" y="2019586"/>
            <a:ext cx="5096814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해석</a:t>
            </a:r>
            <a:endParaRPr lang="ko-KR" altLang="en-US" sz="2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1" name="직사각형 60"/>
          <p:cNvSpPr/>
          <p:nvPr/>
        </p:nvSpPr>
        <p:spPr>
          <a:xfrm>
            <a:off x="638825" y="2933985"/>
            <a:ext cx="5096814" cy="492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고객응대 근로자가 응대하는 민원인들은 생각보다 선량하다 </a:t>
            </a:r>
            <a:r>
              <a:rPr lang="en-US" altLang="ko-KR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 </a:t>
            </a:r>
            <a:endParaRPr lang="ko-KR" altLang="en-US" sz="12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2" name="직사각형 60"/>
          <p:cNvSpPr/>
          <p:nvPr/>
        </p:nvSpPr>
        <p:spPr>
          <a:xfrm>
            <a:off x="638825" y="4097616"/>
            <a:ext cx="5096814" cy="492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고객응대 근로자가 고충을 받은 감정적 노동은 비언어적 커뮤니케이션일 수 있다</a:t>
            </a:r>
            <a:endParaRPr lang="ko-KR" altLang="en-US" sz="12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3" name="직사각형 60"/>
          <p:cNvSpPr/>
          <p:nvPr/>
        </p:nvSpPr>
        <p:spPr>
          <a:xfrm>
            <a:off x="638825" y="5253107"/>
            <a:ext cx="5096814" cy="492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민원인이 더 큰 부정적인 감정이 드러난다</a:t>
            </a:r>
            <a:endParaRPr lang="ko-KR" altLang="en-US" sz="12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5" name="직사각형 60"/>
          <p:cNvSpPr/>
          <p:nvPr/>
        </p:nvSpPr>
        <p:spPr>
          <a:xfrm>
            <a:off x="6456363" y="2019586"/>
            <a:ext cx="5096814" cy="390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시사점</a:t>
            </a:r>
            <a:endParaRPr lang="ko-KR" altLang="en-US" sz="2400" dirty="0">
              <a:solidFill>
                <a:schemeClr val="tx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013451" y="2933985"/>
            <a:ext cx="5539726" cy="492741"/>
            <a:chOff x="6013451" y="2933985"/>
            <a:chExt cx="5539726" cy="492741"/>
          </a:xfrm>
        </p:grpSpPr>
        <p:sp>
          <p:nvSpPr>
            <p:cNvPr id="16" name="직사각형 60"/>
            <p:cNvSpPr/>
            <p:nvPr/>
          </p:nvSpPr>
          <p:spPr>
            <a:xfrm>
              <a:off x="6456363" y="2933985"/>
              <a:ext cx="5096814" cy="492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1.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고객응대 근로자 보호법은 생각보다 유효할 수 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5400000">
              <a:off x="5977468" y="3097805"/>
              <a:ext cx="237066" cy="165100"/>
            </a:xfrm>
            <a:prstGeom prst="triangle">
              <a:avLst/>
            </a:prstGeom>
            <a:solidFill>
              <a:srgbClr val="395E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13451" y="4097616"/>
            <a:ext cx="5539726" cy="492741"/>
            <a:chOff x="6013451" y="3744296"/>
            <a:chExt cx="5539726" cy="492741"/>
          </a:xfrm>
        </p:grpSpPr>
        <p:sp>
          <p:nvSpPr>
            <p:cNvPr id="17" name="직사각형 60"/>
            <p:cNvSpPr/>
            <p:nvPr/>
          </p:nvSpPr>
          <p:spPr>
            <a:xfrm>
              <a:off x="6456363" y="3744296"/>
              <a:ext cx="5096814" cy="492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2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.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텍스트 기반 보다는 말투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비꼬기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),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데시벨 등의 새로운 측정 방식이 요구된다 </a:t>
              </a:r>
              <a:endParaRPr lang="ko-KR" altLang="en-US" sz="12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5977468" y="3908116"/>
              <a:ext cx="237066" cy="165100"/>
            </a:xfrm>
            <a:prstGeom prst="triangle">
              <a:avLst/>
            </a:prstGeom>
            <a:solidFill>
              <a:srgbClr val="395E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013451" y="5253107"/>
            <a:ext cx="5539726" cy="492741"/>
            <a:chOff x="6013451" y="4554607"/>
            <a:chExt cx="5539726" cy="492741"/>
          </a:xfrm>
        </p:grpSpPr>
        <p:sp>
          <p:nvSpPr>
            <p:cNvPr id="18" name="직사각형 60"/>
            <p:cNvSpPr/>
            <p:nvPr/>
          </p:nvSpPr>
          <p:spPr>
            <a:xfrm>
              <a:off x="6456363" y="4554607"/>
              <a:ext cx="5096814" cy="492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3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.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고객응대 근로자가 보호받을 필요가 있다</a:t>
              </a:r>
              <a:endParaRPr lang="ko-KR" altLang="en-US" sz="1200" dirty="0">
                <a:solidFill>
                  <a:schemeClr val="tx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5977468" y="4718427"/>
              <a:ext cx="237066" cy="165100"/>
            </a:xfrm>
            <a:prstGeom prst="triangle">
              <a:avLst/>
            </a:prstGeom>
            <a:solidFill>
              <a:srgbClr val="395E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4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9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398</Words>
  <Application>Microsoft Office PowerPoint</Application>
  <PresentationFormat>와이드스크린</PresentationFormat>
  <Paragraphs>79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맑은 고딕</vt:lpstr>
      <vt:lpstr>AppleSDGothicNeoEB00</vt:lpstr>
      <vt:lpstr>AppleSDGothicNeoL00</vt:lpstr>
      <vt:lpstr>Pretendard Medium</vt:lpstr>
      <vt:lpstr>Arial</vt:lpstr>
      <vt:lpstr>AppleSDGothicNeoH00</vt:lpstr>
      <vt:lpstr>Pretendard</vt:lpstr>
      <vt:lpstr>AppleSDGothicNeoT00</vt:lpstr>
      <vt:lpstr>LG스마트체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1026</cp:revision>
  <dcterms:created xsi:type="dcterms:W3CDTF">2023-10-04T16:38:03Z</dcterms:created>
  <dcterms:modified xsi:type="dcterms:W3CDTF">2023-12-21T12:24:31Z</dcterms:modified>
</cp:coreProperties>
</file>